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52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6A2AE977-51D8-483D-8BB0-EAA5EF71D213}" type="datetimeFigureOut">
              <a:rPr lang="cs-CZ" smtClean="0"/>
              <a:pPr/>
              <a:t>26. 6. 2019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0F26AAE-4CC9-48C8-9876-DDFBBCCC5942}"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6A2AE977-51D8-483D-8BB0-EAA5EF71D213}" type="datetimeFigureOut">
              <a:rPr lang="cs-CZ" smtClean="0"/>
              <a:pPr/>
              <a:t>26. 6. 2019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0F26AAE-4CC9-48C8-9876-DDFBBCCC5942}"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6A2AE977-51D8-483D-8BB0-EAA5EF71D213}" type="datetimeFigureOut">
              <a:rPr lang="cs-CZ" smtClean="0"/>
              <a:pPr/>
              <a:t>26. 6. 2019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0F26AAE-4CC9-48C8-9876-DDFBBCCC5942}"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6A2AE977-51D8-483D-8BB0-EAA5EF71D213}" type="datetimeFigureOut">
              <a:rPr lang="cs-CZ" smtClean="0"/>
              <a:pPr/>
              <a:t>26. 6. 2019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0F26AAE-4CC9-48C8-9876-DDFBBCCC5942}"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6A2AE977-51D8-483D-8BB0-EAA5EF71D213}" type="datetimeFigureOut">
              <a:rPr lang="cs-CZ" smtClean="0"/>
              <a:pPr/>
              <a:t>26. 6. 2019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0F26AAE-4CC9-48C8-9876-DDFBBCCC5942}"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6A2AE977-51D8-483D-8BB0-EAA5EF71D213}" type="datetimeFigureOut">
              <a:rPr lang="cs-CZ" smtClean="0"/>
              <a:pPr/>
              <a:t>26. 6. 2019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0F26AAE-4CC9-48C8-9876-DDFBBCCC5942}"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6A2AE977-51D8-483D-8BB0-EAA5EF71D213}" type="datetimeFigureOut">
              <a:rPr lang="cs-CZ" smtClean="0"/>
              <a:pPr/>
              <a:t>26. 6. 2019</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70F26AAE-4CC9-48C8-9876-DDFBBCCC5942}"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6A2AE977-51D8-483D-8BB0-EAA5EF71D213}" type="datetimeFigureOut">
              <a:rPr lang="cs-CZ" smtClean="0"/>
              <a:pPr/>
              <a:t>26. 6. 2019</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70F26AAE-4CC9-48C8-9876-DDFBBCCC5942}"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6A2AE977-51D8-483D-8BB0-EAA5EF71D213}" type="datetimeFigureOut">
              <a:rPr lang="cs-CZ" smtClean="0"/>
              <a:pPr/>
              <a:t>26. 6. 2019</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70F26AAE-4CC9-48C8-9876-DDFBBCCC5942}"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6A2AE977-51D8-483D-8BB0-EAA5EF71D213}" type="datetimeFigureOut">
              <a:rPr lang="cs-CZ" smtClean="0"/>
              <a:pPr/>
              <a:t>26. 6. 2019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0F26AAE-4CC9-48C8-9876-DDFBBCCC5942}"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6A2AE977-51D8-483D-8BB0-EAA5EF71D213}" type="datetimeFigureOut">
              <a:rPr lang="cs-CZ" smtClean="0"/>
              <a:pPr/>
              <a:t>26. 6. 2019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0F26AAE-4CC9-48C8-9876-DDFBBCCC5942}"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2AE977-51D8-483D-8BB0-EAA5EF71D213}" type="datetimeFigureOut">
              <a:rPr lang="cs-CZ" smtClean="0"/>
              <a:pPr/>
              <a:t>26. 6. 2019</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26AAE-4CC9-48C8-9876-DDFBBCCC5942}"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cs.wikipedia.org/wiki/Mraveni%C5%A1t%C4%9B"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descr="IMG_20190408_155738.jpg"/>
          <p:cNvPicPr>
            <a:picLocks noChangeAspect="1"/>
          </p:cNvPicPr>
          <p:nvPr/>
        </p:nvPicPr>
        <p:blipFill>
          <a:blip r:embed="rId2" cstate="print"/>
          <a:stretch>
            <a:fillRect/>
          </a:stretch>
        </p:blipFill>
        <p:spPr>
          <a:xfrm>
            <a:off x="0" y="0"/>
            <a:ext cx="9144000" cy="6858000"/>
          </a:xfrm>
          <a:prstGeom prst="rect">
            <a:avLst/>
          </a:prstGeom>
        </p:spPr>
      </p:pic>
      <p:sp>
        <p:nvSpPr>
          <p:cNvPr id="2" name="Nadpis 1"/>
          <p:cNvSpPr>
            <a:spLocks noGrp="1"/>
          </p:cNvSpPr>
          <p:nvPr>
            <p:ph type="ctrTitle"/>
          </p:nvPr>
        </p:nvSpPr>
        <p:spPr>
          <a:xfrm>
            <a:off x="755576" y="2564904"/>
            <a:ext cx="7772400" cy="1470025"/>
          </a:xfrm>
          <a:solidFill>
            <a:schemeClr val="accent3"/>
          </a:solidFill>
        </p:spPr>
        <p:txBody>
          <a:bodyPr/>
          <a:lstStyle/>
          <a:p>
            <a:r>
              <a:rPr lang="cs-CZ" b="1" dirty="0" smtClean="0">
                <a:latin typeface="Times New Roman" pitchFamily="18" charset="0"/>
                <a:cs typeface="Times New Roman" pitchFamily="18" charset="0"/>
              </a:rPr>
              <a:t>Poznej svůj les – obyvatelé lesa</a:t>
            </a:r>
            <a:endParaRPr lang="cs-CZ" b="1" dirty="0">
              <a:latin typeface="Times New Roman" pitchFamily="18" charset="0"/>
              <a:cs typeface="Times New Roman" pitchFamily="18" charset="0"/>
            </a:endParaRPr>
          </a:p>
        </p:txBody>
      </p:sp>
      <p:sp>
        <p:nvSpPr>
          <p:cNvPr id="3" name="Podnadpis 2"/>
          <p:cNvSpPr>
            <a:spLocks noGrp="1"/>
          </p:cNvSpPr>
          <p:nvPr>
            <p:ph type="subTitle" idx="1"/>
          </p:nvPr>
        </p:nvSpPr>
        <p:spPr/>
        <p:txBody>
          <a:bodyPr/>
          <a:lstStyle/>
          <a:p>
            <a:endParaRPr lang="cs-CZ"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188640"/>
            <a:ext cx="8229600" cy="576064"/>
          </a:xfrm>
        </p:spPr>
        <p:txBody>
          <a:bodyPr>
            <a:normAutofit fontScale="90000"/>
          </a:bodyPr>
          <a:lstStyle/>
          <a:p>
            <a:r>
              <a:rPr lang="cs-CZ" sz="2800" smtClean="0">
                <a:latin typeface="Times New Roman" pitchFamily="18" charset="0"/>
                <a:cs typeface="Times New Roman" pitchFamily="18" charset="0"/>
              </a:rPr>
              <a:t>Nyní </a:t>
            </a:r>
            <a:r>
              <a:rPr lang="cs-CZ" sz="2800" dirty="0" smtClean="0">
                <a:latin typeface="Times New Roman" pitchFamily="18" charset="0"/>
                <a:cs typeface="Times New Roman" pitchFamily="18" charset="0"/>
              </a:rPr>
              <a:t>se rozdělte do čtveřic a doveďte svá zvířátka do domečku</a:t>
            </a:r>
            <a:endParaRPr lang="cs-CZ" sz="2800" dirty="0">
              <a:latin typeface="Times New Roman" pitchFamily="18" charset="0"/>
              <a:cs typeface="Times New Roman" pitchFamily="18" charset="0"/>
            </a:endParaRPr>
          </a:p>
        </p:txBody>
      </p:sp>
      <p:pic>
        <p:nvPicPr>
          <p:cNvPr id="4" name="Zástupný symbol pro obsah 3" descr="IMG_20190626_211240.jpg"/>
          <p:cNvPicPr>
            <a:picLocks noGrp="1" noChangeAspect="1"/>
          </p:cNvPicPr>
          <p:nvPr>
            <p:ph idx="1"/>
          </p:nvPr>
        </p:nvPicPr>
        <p:blipFill>
          <a:blip r:embed="rId2" cstate="print"/>
          <a:stretch>
            <a:fillRect/>
          </a:stretch>
        </p:blipFill>
        <p:spPr>
          <a:xfrm>
            <a:off x="2411760" y="764704"/>
            <a:ext cx="4433540" cy="5911387"/>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descr="IMG_20190624_215346.jpg"/>
          <p:cNvPicPr>
            <a:picLocks noGrp="1" noChangeAspect="1"/>
          </p:cNvPicPr>
          <p:nvPr>
            <p:ph idx="1"/>
          </p:nvPr>
        </p:nvPicPr>
        <p:blipFill>
          <a:blip r:embed="rId2" cstate="print"/>
          <a:srcRect b="2949"/>
          <a:stretch>
            <a:fillRect/>
          </a:stretch>
        </p:blipFill>
        <p:spPr>
          <a:xfrm>
            <a:off x="5436096" y="1628800"/>
            <a:ext cx="3394472" cy="4392488"/>
          </a:xfrm>
        </p:spPr>
      </p:pic>
      <p:sp>
        <p:nvSpPr>
          <p:cNvPr id="2" name="Nadpis 1"/>
          <p:cNvSpPr>
            <a:spLocks noGrp="1"/>
          </p:cNvSpPr>
          <p:nvPr>
            <p:ph type="title"/>
          </p:nvPr>
        </p:nvSpPr>
        <p:spPr/>
        <p:txBody>
          <a:bodyPr/>
          <a:lstStyle/>
          <a:p>
            <a:r>
              <a:rPr lang="cs-CZ" dirty="0" smtClean="0"/>
              <a:t>Veverka obecná</a:t>
            </a:r>
            <a:endParaRPr lang="cs-CZ" dirty="0"/>
          </a:p>
        </p:txBody>
      </p:sp>
      <p:sp>
        <p:nvSpPr>
          <p:cNvPr id="5" name="TextovéPole 4"/>
          <p:cNvSpPr txBox="1"/>
          <p:nvPr/>
        </p:nvSpPr>
        <p:spPr>
          <a:xfrm>
            <a:off x="467544" y="1071801"/>
            <a:ext cx="4608512" cy="6032421"/>
          </a:xfrm>
          <a:prstGeom prst="rect">
            <a:avLst/>
          </a:prstGeom>
          <a:noFill/>
        </p:spPr>
        <p:txBody>
          <a:bodyPr wrap="square" rtlCol="0">
            <a:spAutoFit/>
          </a:bodyPr>
          <a:lstStyle/>
          <a:p>
            <a:pPr>
              <a:buFontTx/>
              <a:buChar char="-"/>
            </a:pPr>
            <a:r>
              <a:rPr lang="cs-CZ" sz="1600" dirty="0" smtClean="0">
                <a:latin typeface="Times New Roman" pitchFamily="18" charset="0"/>
                <a:cs typeface="Times New Roman" pitchFamily="18" charset="0"/>
              </a:rPr>
              <a:t> dlouhý </a:t>
            </a:r>
            <a:r>
              <a:rPr lang="cs-CZ" sz="1600" dirty="0">
                <a:latin typeface="Times New Roman" pitchFamily="18" charset="0"/>
                <a:cs typeface="Times New Roman" pitchFamily="18" charset="0"/>
              </a:rPr>
              <a:t>chlupatý ocas, který používá i jako kormidlo při skákání z větve na větev. Ocas bývá stejně dlouhý jako tělo samotné. </a:t>
            </a:r>
            <a:endParaRPr lang="cs-CZ" sz="1600" dirty="0" smtClean="0">
              <a:latin typeface="Times New Roman" pitchFamily="18" charset="0"/>
              <a:cs typeface="Times New Roman" pitchFamily="18" charset="0"/>
            </a:endParaRPr>
          </a:p>
          <a:p>
            <a:pPr>
              <a:buFontTx/>
              <a:buChar char="-"/>
            </a:pPr>
            <a:r>
              <a:rPr lang="cs-CZ" sz="1600" dirty="0">
                <a:latin typeface="Times New Roman" pitchFamily="18" charset="0"/>
                <a:cs typeface="Times New Roman" pitchFamily="18" charset="0"/>
              </a:rPr>
              <a:t> </a:t>
            </a:r>
            <a:r>
              <a:rPr lang="cs-CZ" sz="1600" dirty="0" smtClean="0">
                <a:latin typeface="Times New Roman" pitchFamily="18" charset="0"/>
                <a:cs typeface="Times New Roman" pitchFamily="18" charset="0"/>
              </a:rPr>
              <a:t>na </a:t>
            </a:r>
            <a:r>
              <a:rPr lang="cs-CZ" sz="1600" dirty="0">
                <a:latin typeface="Times New Roman" pitchFamily="18" charset="0"/>
                <a:cs typeface="Times New Roman" pitchFamily="18" charset="0"/>
              </a:rPr>
              <a:t>zimu veverkám narůstají na ušních boltcích štětičky. </a:t>
            </a:r>
            <a:endParaRPr lang="cs-CZ" sz="1600" dirty="0" smtClean="0">
              <a:latin typeface="Times New Roman" pitchFamily="18" charset="0"/>
              <a:cs typeface="Times New Roman" pitchFamily="18" charset="0"/>
            </a:endParaRPr>
          </a:p>
          <a:p>
            <a:pPr>
              <a:buFontTx/>
              <a:buChar char="-"/>
            </a:pPr>
            <a:r>
              <a:rPr lang="cs-CZ" sz="1600" dirty="0">
                <a:latin typeface="Times New Roman" pitchFamily="18" charset="0"/>
                <a:cs typeface="Times New Roman" pitchFamily="18" charset="0"/>
              </a:rPr>
              <a:t> </a:t>
            </a:r>
            <a:r>
              <a:rPr lang="cs-CZ" sz="1600" dirty="0" smtClean="0">
                <a:latin typeface="Times New Roman" pitchFamily="18" charset="0"/>
                <a:cs typeface="Times New Roman" pitchFamily="18" charset="0"/>
              </a:rPr>
              <a:t>při </a:t>
            </a:r>
            <a:r>
              <a:rPr lang="cs-CZ" sz="1600" dirty="0">
                <a:latin typeface="Times New Roman" pitchFamily="18" charset="0"/>
                <a:cs typeface="Times New Roman" pitchFamily="18" charset="0"/>
              </a:rPr>
              <a:t>skoku ze stromu na strom může překonat vzdálenost až 4 </a:t>
            </a:r>
            <a:r>
              <a:rPr lang="cs-CZ" sz="1600" dirty="0" smtClean="0">
                <a:latin typeface="Times New Roman" pitchFamily="18" charset="0"/>
                <a:cs typeface="Times New Roman" pitchFamily="18" charset="0"/>
              </a:rPr>
              <a:t>metry</a:t>
            </a:r>
          </a:p>
          <a:p>
            <a:pPr>
              <a:buFontTx/>
              <a:buChar char="-"/>
            </a:pPr>
            <a:r>
              <a:rPr lang="cs-CZ" sz="1600" dirty="0" smtClean="0">
                <a:latin typeface="Times New Roman" pitchFamily="18" charset="0"/>
                <a:cs typeface="Times New Roman" pitchFamily="18" charset="0"/>
              </a:rPr>
              <a:t> </a:t>
            </a:r>
            <a:r>
              <a:rPr lang="cs-CZ" sz="1600" dirty="0">
                <a:latin typeface="Times New Roman" pitchFamily="18" charset="0"/>
                <a:cs typeface="Times New Roman" pitchFamily="18" charset="0"/>
              </a:rPr>
              <a:t>sbírá semena a pupeny jehličnatých i listnatých stromů. </a:t>
            </a:r>
            <a:r>
              <a:rPr lang="cs-CZ" sz="1600" dirty="0" smtClean="0">
                <a:latin typeface="Times New Roman" pitchFamily="18" charset="0"/>
                <a:cs typeface="Times New Roman" pitchFamily="18" charset="0"/>
              </a:rPr>
              <a:t>Pochutná si i na hmyzu, houbách či ptačích vejcích </a:t>
            </a:r>
          </a:p>
          <a:p>
            <a:pPr>
              <a:buFontTx/>
              <a:buChar char="-"/>
            </a:pPr>
            <a:r>
              <a:rPr lang="cs-CZ" sz="1600" dirty="0" smtClean="0">
                <a:latin typeface="Times New Roman" pitchFamily="18" charset="0"/>
                <a:cs typeface="Times New Roman" pitchFamily="18" charset="0"/>
              </a:rPr>
              <a:t> patří </a:t>
            </a:r>
            <a:r>
              <a:rPr lang="cs-CZ" sz="1600" dirty="0">
                <a:latin typeface="Times New Roman" pitchFamily="18" charset="0"/>
                <a:cs typeface="Times New Roman" pitchFamily="18" charset="0"/>
              </a:rPr>
              <a:t>mezi hlodavce, kteří si na zimu ukládají potravu. </a:t>
            </a:r>
            <a:endParaRPr lang="cs-CZ" sz="1600" dirty="0" smtClean="0">
              <a:latin typeface="Times New Roman" pitchFamily="18" charset="0"/>
              <a:cs typeface="Times New Roman" pitchFamily="18" charset="0"/>
            </a:endParaRPr>
          </a:p>
          <a:p>
            <a:pPr>
              <a:buFontTx/>
              <a:buChar char="-"/>
            </a:pPr>
            <a:r>
              <a:rPr lang="cs-CZ" sz="1600" dirty="0" smtClean="0">
                <a:latin typeface="Times New Roman" pitchFamily="18" charset="0"/>
                <a:cs typeface="Times New Roman" pitchFamily="18" charset="0"/>
              </a:rPr>
              <a:t> ke </a:t>
            </a:r>
            <a:r>
              <a:rPr lang="cs-CZ" sz="1600" dirty="0">
                <a:latin typeface="Times New Roman" pitchFamily="18" charset="0"/>
                <a:cs typeface="Times New Roman" pitchFamily="18" charset="0"/>
              </a:rPr>
              <a:t>stavbě </a:t>
            </a:r>
            <a:r>
              <a:rPr lang="cs-CZ" sz="1600" dirty="0" smtClean="0">
                <a:latin typeface="Times New Roman" pitchFamily="18" charset="0"/>
                <a:cs typeface="Times New Roman" pitchFamily="18" charset="0"/>
              </a:rPr>
              <a:t>svého hnízda využívá </a:t>
            </a:r>
            <a:r>
              <a:rPr lang="cs-CZ" sz="1600" dirty="0">
                <a:latin typeface="Times New Roman" pitchFamily="18" charset="0"/>
                <a:cs typeface="Times New Roman" pitchFamily="18" charset="0"/>
              </a:rPr>
              <a:t>listí a větvičky. Nepohrdne ani dutinou stromu, či ptačí budkou s dostatečně velikým otvorem. </a:t>
            </a:r>
            <a:endParaRPr lang="cs-CZ" sz="1600" dirty="0" smtClean="0">
              <a:latin typeface="Times New Roman" pitchFamily="18" charset="0"/>
              <a:cs typeface="Times New Roman" pitchFamily="18" charset="0"/>
            </a:endParaRPr>
          </a:p>
          <a:p>
            <a:pPr>
              <a:buFontTx/>
              <a:buChar char="-"/>
            </a:pPr>
            <a:r>
              <a:rPr lang="cs-CZ" sz="1600" dirty="0" smtClean="0">
                <a:latin typeface="Times New Roman" pitchFamily="18" charset="0"/>
                <a:cs typeface="Times New Roman" pitchFamily="18" charset="0"/>
              </a:rPr>
              <a:t> mláďatům </a:t>
            </a:r>
            <a:r>
              <a:rPr lang="cs-CZ" sz="1600" dirty="0">
                <a:latin typeface="Times New Roman" pitchFamily="18" charset="0"/>
                <a:cs typeface="Times New Roman" pitchFamily="18" charset="0"/>
              </a:rPr>
              <a:t>ustele na kůže rozcupované tak, že je </a:t>
            </a:r>
            <a:r>
              <a:rPr lang="cs-CZ" sz="1600" dirty="0" err="1" smtClean="0">
                <a:latin typeface="Times New Roman" pitchFamily="18" charset="0"/>
                <a:cs typeface="Times New Roman" pitchFamily="18" charset="0"/>
              </a:rPr>
              <a:t>mněkounká</a:t>
            </a:r>
            <a:r>
              <a:rPr lang="cs-CZ" sz="1600" dirty="0" smtClean="0">
                <a:latin typeface="Times New Roman" pitchFamily="18" charset="0"/>
                <a:cs typeface="Times New Roman" pitchFamily="18" charset="0"/>
              </a:rPr>
              <a:t> </a:t>
            </a:r>
            <a:r>
              <a:rPr lang="cs-CZ" sz="1600" dirty="0">
                <a:latin typeface="Times New Roman" pitchFamily="18" charset="0"/>
                <a:cs typeface="Times New Roman" pitchFamily="18" charset="0"/>
              </a:rPr>
              <a:t>jako vata. </a:t>
            </a:r>
            <a:endParaRPr lang="cs-CZ" sz="1600" dirty="0" smtClean="0">
              <a:latin typeface="Times New Roman" pitchFamily="18" charset="0"/>
              <a:cs typeface="Times New Roman" pitchFamily="18" charset="0"/>
            </a:endParaRPr>
          </a:p>
          <a:p>
            <a:pPr>
              <a:buFontTx/>
              <a:buChar char="-"/>
            </a:pPr>
            <a:r>
              <a:rPr lang="cs-CZ" sz="1600" dirty="0" smtClean="0">
                <a:latin typeface="Times New Roman" pitchFamily="18" charset="0"/>
                <a:cs typeface="Times New Roman" pitchFamily="18" charset="0"/>
              </a:rPr>
              <a:t> před </a:t>
            </a:r>
            <a:r>
              <a:rPr lang="cs-CZ" sz="1600" dirty="0">
                <a:latin typeface="Times New Roman" pitchFamily="18" charset="0"/>
                <a:cs typeface="Times New Roman" pitchFamily="18" charset="0"/>
              </a:rPr>
              <a:t>zimou opatří svůj příbytek tak pečlivou izolací z rozcupované kůry, že zatímco venku mrzne, veverka si doma udržuje až 20°C. </a:t>
            </a:r>
            <a:endParaRPr lang="cs-CZ" sz="1600" dirty="0" smtClean="0">
              <a:latin typeface="Times New Roman" pitchFamily="18" charset="0"/>
              <a:cs typeface="Times New Roman" pitchFamily="18" charset="0"/>
            </a:endParaRPr>
          </a:p>
          <a:p>
            <a:pPr>
              <a:buFontTx/>
              <a:buChar char="-"/>
            </a:pPr>
            <a:r>
              <a:rPr lang="cs-CZ" sz="1600" dirty="0" smtClean="0">
                <a:latin typeface="Times New Roman" pitchFamily="18" charset="0"/>
                <a:cs typeface="Times New Roman" pitchFamily="18" charset="0"/>
              </a:rPr>
              <a:t>v</a:t>
            </a:r>
            <a:r>
              <a:rPr lang="cs-CZ" sz="1600" dirty="0">
                <a:latin typeface="Times New Roman" pitchFamily="18" charset="0"/>
                <a:cs typeface="Times New Roman" pitchFamily="18" charset="0"/>
              </a:rPr>
              <a:t> zimě nespí, ale zdržuje se často uvnitř, a pokud je opravdu špatné počasí, nevystrčí ven nos po několik dní.</a:t>
            </a:r>
          </a:p>
          <a:p>
            <a:endParaRPr lang="cs-CZ"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03648" y="188640"/>
            <a:ext cx="8229600" cy="864096"/>
          </a:xfrm>
        </p:spPr>
        <p:txBody>
          <a:bodyPr/>
          <a:lstStyle/>
          <a:p>
            <a:r>
              <a:rPr lang="cs-CZ" dirty="0" smtClean="0"/>
              <a:t>Datel černý</a:t>
            </a:r>
            <a:endParaRPr lang="cs-CZ" dirty="0"/>
          </a:p>
        </p:txBody>
      </p:sp>
      <p:pic>
        <p:nvPicPr>
          <p:cNvPr id="4" name="Zástupný symbol pro obsah 3" descr="IMG_20190624_215353.jpg"/>
          <p:cNvPicPr>
            <a:picLocks noGrp="1" noChangeAspect="1"/>
          </p:cNvPicPr>
          <p:nvPr>
            <p:ph idx="1"/>
          </p:nvPr>
        </p:nvPicPr>
        <p:blipFill>
          <a:blip r:embed="rId2" cstate="print"/>
          <a:stretch>
            <a:fillRect/>
          </a:stretch>
        </p:blipFill>
        <p:spPr>
          <a:xfrm>
            <a:off x="5364088" y="1556792"/>
            <a:ext cx="3394472" cy="4525963"/>
          </a:xfrm>
        </p:spPr>
      </p:pic>
      <p:sp>
        <p:nvSpPr>
          <p:cNvPr id="5" name="TextovéPole 4"/>
          <p:cNvSpPr txBox="1"/>
          <p:nvPr/>
        </p:nvSpPr>
        <p:spPr>
          <a:xfrm>
            <a:off x="755576" y="836712"/>
            <a:ext cx="4392488" cy="6524863"/>
          </a:xfrm>
          <a:prstGeom prst="rect">
            <a:avLst/>
          </a:prstGeom>
          <a:noFill/>
        </p:spPr>
        <p:txBody>
          <a:bodyPr wrap="square" rtlCol="0">
            <a:spAutoFit/>
          </a:bodyPr>
          <a:lstStyle/>
          <a:p>
            <a:pPr lvl="0">
              <a:buFontTx/>
              <a:buChar char="-"/>
            </a:pPr>
            <a:r>
              <a:rPr lang="cs-CZ" sz="1600" dirty="0" smtClean="0">
                <a:latin typeface="Times New Roman" pitchFamily="18" charset="0"/>
                <a:cs typeface="Times New Roman" pitchFamily="18" charset="0"/>
              </a:rPr>
              <a:t> Šplhavec, měří </a:t>
            </a:r>
            <a:r>
              <a:rPr lang="cs-CZ" sz="1600" dirty="0">
                <a:latin typeface="Times New Roman" pitchFamily="18" charset="0"/>
                <a:cs typeface="Times New Roman" pitchFamily="18" charset="0"/>
              </a:rPr>
              <a:t>až 46 centimetrů, jeho rozpětí křídel je 67–73 centimetrů a váží mezi 250 a 360 gramy. Dožívá se úctyhodného věku až přes 25 let.</a:t>
            </a:r>
          </a:p>
          <a:p>
            <a:pPr lvl="0"/>
            <a:r>
              <a:rPr lang="cs-CZ" sz="1600" dirty="0" smtClean="0">
                <a:latin typeface="Times New Roman" pitchFamily="18" charset="0"/>
                <a:cs typeface="Times New Roman" pitchFamily="18" charset="0"/>
              </a:rPr>
              <a:t>- Je </a:t>
            </a:r>
            <a:r>
              <a:rPr lang="cs-CZ" sz="1600" dirty="0">
                <a:latin typeface="Times New Roman" pitchFamily="18" charset="0"/>
                <a:cs typeface="Times New Roman" pitchFamily="18" charset="0"/>
              </a:rPr>
              <a:t>jednobarevně černý s červeným temenem (samec) nebo týlem (samice).</a:t>
            </a:r>
          </a:p>
          <a:p>
            <a:pPr lvl="0">
              <a:buFontTx/>
              <a:buChar char="-"/>
            </a:pPr>
            <a:r>
              <a:rPr lang="cs-CZ" sz="1600" dirty="0" smtClean="0">
                <a:latin typeface="Times New Roman" pitchFamily="18" charset="0"/>
                <a:cs typeface="Times New Roman" pitchFamily="18" charset="0"/>
              </a:rPr>
              <a:t>Poznáme </a:t>
            </a:r>
            <a:r>
              <a:rPr lang="cs-CZ" sz="1600" dirty="0">
                <a:latin typeface="Times New Roman" pitchFamily="18" charset="0"/>
                <a:cs typeface="Times New Roman" pitchFamily="18" charset="0"/>
              </a:rPr>
              <a:t>ho podle daleko slyšitelné volání „</a:t>
            </a:r>
            <a:r>
              <a:rPr lang="cs-CZ" sz="1600" dirty="0" err="1">
                <a:latin typeface="Times New Roman" pitchFamily="18" charset="0"/>
                <a:cs typeface="Times New Roman" pitchFamily="18" charset="0"/>
              </a:rPr>
              <a:t>kliéé</a:t>
            </a:r>
            <a:r>
              <a:rPr lang="cs-CZ" sz="1600" dirty="0">
                <a:latin typeface="Times New Roman" pitchFamily="18" charset="0"/>
                <a:cs typeface="Times New Roman" pitchFamily="18" charset="0"/>
              </a:rPr>
              <a:t>“ a následovné „</a:t>
            </a:r>
            <a:r>
              <a:rPr lang="cs-CZ" sz="1600" dirty="0" err="1">
                <a:latin typeface="Times New Roman" pitchFamily="18" charset="0"/>
                <a:cs typeface="Times New Roman" pitchFamily="18" charset="0"/>
              </a:rPr>
              <a:t>krikrikrikri</a:t>
            </a:r>
            <a:r>
              <a:rPr lang="cs-CZ" sz="1600" dirty="0">
                <a:latin typeface="Times New Roman" pitchFamily="18" charset="0"/>
                <a:cs typeface="Times New Roman" pitchFamily="18" charset="0"/>
              </a:rPr>
              <a:t>“. V letu často vydává zvuky „</a:t>
            </a:r>
            <a:r>
              <a:rPr lang="cs-CZ" sz="1600" dirty="0" err="1">
                <a:latin typeface="Times New Roman" pitchFamily="18" charset="0"/>
                <a:cs typeface="Times New Roman" pitchFamily="18" charset="0"/>
              </a:rPr>
              <a:t>kví</a:t>
            </a:r>
            <a:r>
              <a:rPr lang="cs-CZ" sz="1600" dirty="0">
                <a:latin typeface="Times New Roman" pitchFamily="18" charset="0"/>
                <a:cs typeface="Times New Roman" pitchFamily="18" charset="0"/>
              </a:rPr>
              <a:t> </a:t>
            </a:r>
            <a:r>
              <a:rPr lang="cs-CZ" sz="1600" dirty="0" err="1">
                <a:latin typeface="Times New Roman" pitchFamily="18" charset="0"/>
                <a:cs typeface="Times New Roman" pitchFamily="18" charset="0"/>
              </a:rPr>
              <a:t>kví</a:t>
            </a:r>
            <a:r>
              <a:rPr lang="cs-CZ" sz="1600" dirty="0">
                <a:latin typeface="Times New Roman" pitchFamily="18" charset="0"/>
                <a:cs typeface="Times New Roman" pitchFamily="18" charset="0"/>
              </a:rPr>
              <a:t> </a:t>
            </a:r>
            <a:r>
              <a:rPr lang="cs-CZ" sz="1600" dirty="0" err="1">
                <a:latin typeface="Times New Roman" pitchFamily="18" charset="0"/>
                <a:cs typeface="Times New Roman" pitchFamily="18" charset="0"/>
              </a:rPr>
              <a:t>kví</a:t>
            </a:r>
            <a:r>
              <a:rPr lang="cs-CZ" sz="1600" dirty="0">
                <a:latin typeface="Times New Roman" pitchFamily="18" charset="0"/>
                <a:cs typeface="Times New Roman" pitchFamily="18" charset="0"/>
              </a:rPr>
              <a:t>“. Stejně tak ho poznáme podle typického bubnování do kmenů stromů, které je nejsilnější v období toku.</a:t>
            </a:r>
          </a:p>
          <a:p>
            <a:pPr lvl="0">
              <a:buFontTx/>
              <a:buChar char="-"/>
            </a:pPr>
            <a:r>
              <a:rPr lang="cs-CZ" sz="1600" dirty="0" smtClean="0">
                <a:latin typeface="Times New Roman" pitchFamily="18" charset="0"/>
                <a:cs typeface="Times New Roman" pitchFamily="18" charset="0"/>
              </a:rPr>
              <a:t>Jakmile </a:t>
            </a:r>
            <a:r>
              <a:rPr lang="cs-CZ" sz="1600" dirty="0">
                <a:latin typeface="Times New Roman" pitchFamily="18" charset="0"/>
                <a:cs typeface="Times New Roman" pitchFamily="18" charset="0"/>
              </a:rPr>
              <a:t>se jednou vytvoří pár, žije a hnízdí spolu po řadu let, často i opakovaně ve stejné dutině.</a:t>
            </a:r>
          </a:p>
          <a:p>
            <a:pPr>
              <a:buFontTx/>
              <a:buChar char="-"/>
            </a:pPr>
            <a:r>
              <a:rPr lang="cs-CZ" sz="1600" dirty="0" smtClean="0">
                <a:latin typeface="Times New Roman" pitchFamily="18" charset="0"/>
                <a:cs typeface="Times New Roman" pitchFamily="18" charset="0"/>
              </a:rPr>
              <a:t>Tam</a:t>
            </a:r>
            <a:r>
              <a:rPr lang="cs-CZ" sz="1600" dirty="0">
                <a:latin typeface="Times New Roman" pitchFamily="18" charset="0"/>
                <a:cs typeface="Times New Roman" pitchFamily="18" charset="0"/>
              </a:rPr>
              <a:t>, kde žije datel, je zdravý les. Takové staré dřevo je rájem mnoha druhů hub a nejrůznějších brouků, mravenců a jiných bezobratlých, kteří tvoří prostřený stůl pro datly, strakapoudy, žluny, brhlíky, šoupálky a další druhy ptáků. </a:t>
            </a:r>
            <a:endParaRPr lang="cs-CZ" sz="1600" dirty="0" smtClean="0">
              <a:latin typeface="Times New Roman" pitchFamily="18" charset="0"/>
              <a:cs typeface="Times New Roman" pitchFamily="18" charset="0"/>
            </a:endParaRPr>
          </a:p>
          <a:p>
            <a:pPr>
              <a:buFontTx/>
              <a:buChar char="-"/>
            </a:pPr>
            <a:r>
              <a:rPr lang="cs-CZ" sz="1600" dirty="0" smtClean="0">
                <a:latin typeface="Times New Roman" pitchFamily="18" charset="0"/>
                <a:cs typeface="Times New Roman" pitchFamily="18" charset="0"/>
              </a:rPr>
              <a:t>Má </a:t>
            </a:r>
            <a:r>
              <a:rPr lang="cs-CZ" sz="1600" dirty="0">
                <a:latin typeface="Times New Roman" pitchFamily="18" charset="0"/>
                <a:cs typeface="Times New Roman" pitchFamily="18" charset="0"/>
              </a:rPr>
              <a:t>vyztužený zobák zakončený na konci svisle seříznutý jako dláto a jazyk dvakrát delší, než je zobák, a zvláštní aparát, který umožňuje </a:t>
            </a:r>
            <a:r>
              <a:rPr lang="cs-CZ" sz="1600" dirty="0" smtClean="0">
                <a:latin typeface="Times New Roman" pitchFamily="18" charset="0"/>
                <a:cs typeface="Times New Roman" pitchFamily="18" charset="0"/>
              </a:rPr>
              <a:t>vypláznout jazyk daleko dopředu. </a:t>
            </a:r>
          </a:p>
          <a:p>
            <a:pPr>
              <a:buFontTx/>
              <a:buChar char="-"/>
            </a:pPr>
            <a:r>
              <a:rPr lang="cs-CZ" sz="1600" dirty="0" smtClean="0">
                <a:latin typeface="Times New Roman" pitchFamily="18" charset="0"/>
                <a:cs typeface="Times New Roman" pitchFamily="18" charset="0"/>
              </a:rPr>
              <a:t>Ve </a:t>
            </a:r>
            <a:r>
              <a:rPr lang="cs-CZ" sz="1600" dirty="0">
                <a:latin typeface="Times New Roman" pitchFamily="18" charset="0"/>
                <a:cs typeface="Times New Roman" pitchFamily="18" charset="0"/>
              </a:rPr>
              <a:t>spojení s lepivými slinami a </a:t>
            </a:r>
            <a:r>
              <a:rPr lang="cs-CZ" sz="1600" dirty="0" smtClean="0">
                <a:latin typeface="Times New Roman" pitchFamily="18" charset="0"/>
                <a:cs typeface="Times New Roman" pitchFamily="18" charset="0"/>
              </a:rPr>
              <a:t>harpunovitými </a:t>
            </a:r>
            <a:r>
              <a:rPr lang="cs-CZ" sz="1600" dirty="0">
                <a:latin typeface="Times New Roman" pitchFamily="18" charset="0"/>
                <a:cs typeface="Times New Roman" pitchFamily="18" charset="0"/>
              </a:rPr>
              <a:t>háčky na špičce jazyka jde o dokonalý lovecký nástroj.</a:t>
            </a:r>
          </a:p>
          <a:p>
            <a:endParaRPr lang="cs-CZ"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Jelen lesní</a:t>
            </a:r>
            <a:endParaRPr lang="cs-CZ" dirty="0"/>
          </a:p>
        </p:txBody>
      </p:sp>
      <p:pic>
        <p:nvPicPr>
          <p:cNvPr id="4" name="Zástupný symbol pro obsah 3" descr="IMG_20190624_215338.jpg"/>
          <p:cNvPicPr>
            <a:picLocks noGrp="1" noChangeAspect="1"/>
          </p:cNvPicPr>
          <p:nvPr>
            <p:ph idx="1"/>
          </p:nvPr>
        </p:nvPicPr>
        <p:blipFill>
          <a:blip r:embed="rId2" cstate="print"/>
          <a:srcRect t="3814" b="2317"/>
          <a:stretch>
            <a:fillRect/>
          </a:stretch>
        </p:blipFill>
        <p:spPr>
          <a:xfrm>
            <a:off x="5364088" y="1412776"/>
            <a:ext cx="3394472" cy="4248472"/>
          </a:xfrm>
        </p:spPr>
      </p:pic>
      <p:sp>
        <p:nvSpPr>
          <p:cNvPr id="6" name="TextovéPole 5"/>
          <p:cNvSpPr txBox="1"/>
          <p:nvPr/>
        </p:nvSpPr>
        <p:spPr>
          <a:xfrm>
            <a:off x="467544" y="1412776"/>
            <a:ext cx="4104456" cy="3970318"/>
          </a:xfrm>
          <a:prstGeom prst="rect">
            <a:avLst/>
          </a:prstGeom>
          <a:noFill/>
        </p:spPr>
        <p:txBody>
          <a:bodyPr wrap="square" rtlCol="0">
            <a:spAutoFit/>
          </a:bodyPr>
          <a:lstStyle/>
          <a:p>
            <a:pPr>
              <a:buFontTx/>
              <a:buChar char="-"/>
            </a:pPr>
            <a:r>
              <a:rPr lang="cs-CZ" dirty="0"/>
              <a:t>p</a:t>
            </a:r>
            <a:r>
              <a:rPr lang="cs-CZ" dirty="0" smtClean="0"/>
              <a:t>řes zimu je aktivní</a:t>
            </a:r>
          </a:p>
          <a:p>
            <a:pPr>
              <a:buFontTx/>
              <a:buChar char="-"/>
            </a:pPr>
            <a:r>
              <a:rPr lang="cs-CZ" dirty="0" smtClean="0"/>
              <a:t> v létě má rezavě hnědou srst, v zimě hustší šedohnědou</a:t>
            </a:r>
          </a:p>
          <a:p>
            <a:pPr>
              <a:buFontTx/>
              <a:buChar char="-"/>
            </a:pPr>
            <a:r>
              <a:rPr lang="cs-CZ" dirty="0" smtClean="0"/>
              <a:t>-  na zimu sestupuje z vyšších horských poloh do nížin, kde jsou příznivější podmínky a tak tu sežene snáze potravu</a:t>
            </a:r>
          </a:p>
          <a:p>
            <a:r>
              <a:rPr lang="cs-CZ" dirty="0" smtClean="0"/>
              <a:t>- živí se travinami, bylinami, listím, pupeny a výhonky dřevin a lesními plody</a:t>
            </a:r>
          </a:p>
          <a:p>
            <a:pPr>
              <a:buFontTx/>
              <a:buChar char="-"/>
            </a:pPr>
            <a:r>
              <a:rPr lang="cs-CZ" dirty="0" smtClean="0"/>
              <a:t> v zimě je přikrmován</a:t>
            </a:r>
          </a:p>
          <a:p>
            <a:r>
              <a:rPr lang="cs-CZ" dirty="0" smtClean="0"/>
              <a:t>- při nejsilnějších mrazech zalehne do houštiny, kde je alespoň trochu chráněn před ostrým větrem a sněhem</a:t>
            </a:r>
          </a:p>
          <a:p>
            <a:pPr>
              <a:buFontTx/>
              <a:buChar char="-"/>
            </a:pPr>
            <a:r>
              <a:rPr lang="cs-CZ" dirty="0" smtClean="0"/>
              <a:t> setrvává tak v klidu, aby zamezil ztrátám energie</a:t>
            </a:r>
            <a:endParaRPr lang="cs-CZ"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Medvěd hnědý</a:t>
            </a:r>
            <a:endParaRPr lang="cs-CZ" dirty="0"/>
          </a:p>
        </p:txBody>
      </p:sp>
      <p:pic>
        <p:nvPicPr>
          <p:cNvPr id="4" name="Zástupný symbol pro obsah 3" descr="IMG_20190624_215330.jpg"/>
          <p:cNvPicPr>
            <a:picLocks noGrp="1" noChangeAspect="1"/>
          </p:cNvPicPr>
          <p:nvPr>
            <p:ph idx="1"/>
          </p:nvPr>
        </p:nvPicPr>
        <p:blipFill>
          <a:blip r:embed="rId2" cstate="print"/>
          <a:stretch>
            <a:fillRect/>
          </a:stretch>
        </p:blipFill>
        <p:spPr>
          <a:xfrm>
            <a:off x="5148064" y="1484784"/>
            <a:ext cx="3394472" cy="4525963"/>
          </a:xfrm>
        </p:spPr>
      </p:pic>
      <p:sp>
        <p:nvSpPr>
          <p:cNvPr id="5" name="TextovéPole 4"/>
          <p:cNvSpPr txBox="1"/>
          <p:nvPr/>
        </p:nvSpPr>
        <p:spPr>
          <a:xfrm>
            <a:off x="323528" y="1196752"/>
            <a:ext cx="4464496" cy="4247317"/>
          </a:xfrm>
          <a:prstGeom prst="rect">
            <a:avLst/>
          </a:prstGeom>
          <a:noFill/>
        </p:spPr>
        <p:txBody>
          <a:bodyPr wrap="square" rtlCol="0">
            <a:spAutoFit/>
          </a:bodyPr>
          <a:lstStyle/>
          <a:p>
            <a:pPr>
              <a:buFontTx/>
              <a:buChar char="-"/>
            </a:pPr>
            <a:r>
              <a:rPr lang="cs-CZ" dirty="0" smtClean="0"/>
              <a:t>Upadá do tzv. zimního klidu – občas přerušováno probuzením – kdy vychází ven pro potravu a vyprázdnit se</a:t>
            </a:r>
          </a:p>
          <a:p>
            <a:pPr>
              <a:buFontTx/>
              <a:buChar char="-"/>
            </a:pPr>
            <a:r>
              <a:rPr lang="cs-CZ" dirty="0" smtClean="0"/>
              <a:t>- jeho brloh je upravená jeskyně ve skále, ale můžeme ho najít i pod stromem s </a:t>
            </a:r>
            <a:r>
              <a:rPr lang="cs-CZ" dirty="0" err="1" smtClean="0"/>
              <a:t>větmemi</a:t>
            </a:r>
            <a:r>
              <a:rPr lang="cs-CZ" dirty="0" smtClean="0"/>
              <a:t> až k zemi, kde se nechal zapadat sněhem</a:t>
            </a:r>
          </a:p>
          <a:p>
            <a:pPr>
              <a:buFontTx/>
              <a:buChar char="-"/>
            </a:pPr>
            <a:r>
              <a:rPr lang="cs-CZ" dirty="0" smtClean="0"/>
              <a:t>- mezi lednem a únorem se rodí mláďata</a:t>
            </a:r>
          </a:p>
          <a:p>
            <a:pPr>
              <a:buFontTx/>
              <a:buChar char="-"/>
            </a:pPr>
            <a:r>
              <a:rPr lang="cs-CZ" dirty="0" smtClean="0"/>
              <a:t>- takto brzo se rodí proto, aby </a:t>
            </a:r>
            <a:r>
              <a:rPr lang="cs-CZ" dirty="0" err="1" smtClean="0"/>
              <a:t>stiha</a:t>
            </a:r>
            <a:r>
              <a:rPr lang="cs-CZ" dirty="0" smtClean="0"/>
              <a:t> do zimy zesílit a přežila ji</a:t>
            </a:r>
          </a:p>
          <a:p>
            <a:pPr>
              <a:buFontTx/>
              <a:buChar char="-"/>
            </a:pPr>
            <a:r>
              <a:rPr lang="cs-CZ" dirty="0" smtClean="0"/>
              <a:t>- je všežravec – kořínky, plody, hmyz, med divokých lesních včel, malí savci, ptačí mláďata, mršiny, odpadky</a:t>
            </a:r>
          </a:p>
          <a:p>
            <a:pPr>
              <a:buFontTx/>
              <a:buChar char="-"/>
            </a:pPr>
            <a:r>
              <a:rPr lang="cs-CZ" dirty="0" smtClean="0"/>
              <a:t>- od jara do podzimu se intenzivně vykrmuje, aby dosáhl hmotnosti potřebné k zimnímu spánku</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627784" y="404664"/>
            <a:ext cx="8229600" cy="850106"/>
          </a:xfrm>
        </p:spPr>
        <p:txBody>
          <a:bodyPr/>
          <a:lstStyle/>
          <a:p>
            <a:r>
              <a:rPr lang="cs-CZ" dirty="0" smtClean="0"/>
              <a:t>Mravenec lesní</a:t>
            </a:r>
            <a:endParaRPr lang="cs-CZ" dirty="0"/>
          </a:p>
        </p:txBody>
      </p:sp>
      <p:pic>
        <p:nvPicPr>
          <p:cNvPr id="4" name="Zástupný symbol pro obsah 3" descr="IMG_20190624_215422.jpg"/>
          <p:cNvPicPr>
            <a:picLocks noGrp="1" noChangeAspect="1"/>
          </p:cNvPicPr>
          <p:nvPr>
            <p:ph idx="1"/>
          </p:nvPr>
        </p:nvPicPr>
        <p:blipFill>
          <a:blip r:embed="rId2" cstate="print"/>
          <a:srcRect t="2223"/>
          <a:stretch>
            <a:fillRect/>
          </a:stretch>
        </p:blipFill>
        <p:spPr>
          <a:xfrm>
            <a:off x="5292080" y="1484784"/>
            <a:ext cx="3394472" cy="4425355"/>
          </a:xfrm>
        </p:spPr>
      </p:pic>
      <p:sp>
        <p:nvSpPr>
          <p:cNvPr id="6" name="TextovéPole 5"/>
          <p:cNvSpPr txBox="1"/>
          <p:nvPr/>
        </p:nvSpPr>
        <p:spPr>
          <a:xfrm>
            <a:off x="179512" y="487025"/>
            <a:ext cx="4464496" cy="6370975"/>
          </a:xfrm>
          <a:prstGeom prst="rect">
            <a:avLst/>
          </a:prstGeom>
          <a:noFill/>
        </p:spPr>
        <p:txBody>
          <a:bodyPr wrap="square" rtlCol="0">
            <a:spAutoFit/>
          </a:bodyPr>
          <a:lstStyle/>
          <a:p>
            <a:pPr>
              <a:buFontTx/>
              <a:buChar char="-"/>
            </a:pPr>
            <a:r>
              <a:rPr lang="cs-CZ" sz="1500" dirty="0" smtClean="0">
                <a:latin typeface="Times New Roman" pitchFamily="18" charset="0"/>
                <a:cs typeface="Times New Roman" pitchFamily="18" charset="0"/>
              </a:rPr>
              <a:t>staví </a:t>
            </a:r>
            <a:r>
              <a:rPr lang="cs-CZ" sz="1500" dirty="0">
                <a:latin typeface="Times New Roman" pitchFamily="18" charset="0"/>
                <a:cs typeface="Times New Roman" pitchFamily="18" charset="0"/>
              </a:rPr>
              <a:t>z jehličí a větviček vysoké osamělé kupy na lesních světlinách nejčastěji ve smrkových lesích. </a:t>
            </a:r>
            <a:endParaRPr lang="cs-CZ" sz="1500" dirty="0" smtClean="0">
              <a:latin typeface="Times New Roman" pitchFamily="18" charset="0"/>
              <a:cs typeface="Times New Roman" pitchFamily="18" charset="0"/>
            </a:endParaRPr>
          </a:p>
          <a:p>
            <a:pPr>
              <a:buFontTx/>
              <a:buChar char="-"/>
            </a:pPr>
            <a:r>
              <a:rPr lang="cs-CZ" sz="1500" u="sng" dirty="0" smtClean="0">
                <a:latin typeface="Times New Roman" pitchFamily="18" charset="0"/>
                <a:cs typeface="Times New Roman" pitchFamily="18" charset="0"/>
                <a:hlinkClick r:id="rId3" tooltip="Mraveniště"/>
              </a:rPr>
              <a:t>mraveniště</a:t>
            </a:r>
            <a:r>
              <a:rPr lang="cs-CZ" sz="1500" dirty="0">
                <a:latin typeface="Times New Roman" pitchFamily="18" charset="0"/>
                <a:cs typeface="Times New Roman" pitchFamily="18" charset="0"/>
              </a:rPr>
              <a:t> má dominantní orientaci směrem k jihu, kde je pozvolnější svah zajišťující lepší nakládání s energií a zvýšenou akumulaci tepla. </a:t>
            </a:r>
            <a:endParaRPr lang="cs-CZ" sz="1500" dirty="0" smtClean="0">
              <a:latin typeface="Times New Roman" pitchFamily="18" charset="0"/>
              <a:cs typeface="Times New Roman" pitchFamily="18" charset="0"/>
            </a:endParaRPr>
          </a:p>
          <a:p>
            <a:pPr>
              <a:buFontTx/>
              <a:buChar char="-"/>
            </a:pPr>
            <a:r>
              <a:rPr lang="cs-CZ" sz="1500" dirty="0" smtClean="0">
                <a:latin typeface="Times New Roman" pitchFamily="18" charset="0"/>
                <a:cs typeface="Times New Roman" pitchFamily="18" charset="0"/>
              </a:rPr>
              <a:t>Bývá </a:t>
            </a:r>
            <a:r>
              <a:rPr lang="cs-CZ" sz="1500" dirty="0">
                <a:latin typeface="Times New Roman" pitchFamily="18" charset="0"/>
                <a:cs typeface="Times New Roman" pitchFamily="18" charset="0"/>
              </a:rPr>
              <a:t>obvykle vysoké kolem 50 cm a uprostřed je vždy pařez, ve kterém oplodněná královna založila kolonii, která bývá osídlena až 40 let. </a:t>
            </a:r>
            <a:endParaRPr lang="cs-CZ" sz="1500" dirty="0" smtClean="0">
              <a:latin typeface="Times New Roman" pitchFamily="18" charset="0"/>
              <a:cs typeface="Times New Roman" pitchFamily="18" charset="0"/>
            </a:endParaRPr>
          </a:p>
          <a:p>
            <a:pPr>
              <a:buFontTx/>
              <a:buChar char="-"/>
            </a:pPr>
            <a:r>
              <a:rPr lang="cs-CZ" sz="1500" dirty="0" smtClean="0">
                <a:latin typeface="Times New Roman" pitchFamily="18" charset="0"/>
                <a:cs typeface="Times New Roman" pitchFamily="18" charset="0"/>
              </a:rPr>
              <a:t>Mraveniště </a:t>
            </a:r>
            <a:r>
              <a:rPr lang="cs-CZ" sz="1500" dirty="0">
                <a:latin typeface="Times New Roman" pitchFamily="18" charset="0"/>
                <a:cs typeface="Times New Roman" pitchFamily="18" charset="0"/>
              </a:rPr>
              <a:t>může být veliké až 2m. Velikost je závislá na poloze mraveniště – při nedostatku světla je vyšší a kuželovitější, aby zachytilo co nejvíce slunečních paprsků. </a:t>
            </a:r>
            <a:endParaRPr lang="cs-CZ" sz="1500" dirty="0" smtClean="0">
              <a:latin typeface="Times New Roman" pitchFamily="18" charset="0"/>
              <a:cs typeface="Times New Roman" pitchFamily="18" charset="0"/>
            </a:endParaRPr>
          </a:p>
          <a:p>
            <a:pPr>
              <a:buFontTx/>
              <a:buChar char="-"/>
            </a:pPr>
            <a:r>
              <a:rPr lang="cs-CZ" sz="1500" dirty="0" smtClean="0">
                <a:latin typeface="Times New Roman" pitchFamily="18" charset="0"/>
                <a:cs typeface="Times New Roman" pitchFamily="18" charset="0"/>
              </a:rPr>
              <a:t>Podzemní </a:t>
            </a:r>
            <a:r>
              <a:rPr lang="cs-CZ" sz="1500" dirty="0">
                <a:latin typeface="Times New Roman" pitchFamily="18" charset="0"/>
                <a:cs typeface="Times New Roman" pitchFamily="18" charset="0"/>
              </a:rPr>
              <a:t>část je až 2x větší než část na povrchu. </a:t>
            </a:r>
            <a:endParaRPr lang="cs-CZ" sz="1500" dirty="0" smtClean="0">
              <a:latin typeface="Times New Roman" pitchFamily="18" charset="0"/>
              <a:cs typeface="Times New Roman" pitchFamily="18" charset="0"/>
            </a:endParaRPr>
          </a:p>
          <a:p>
            <a:pPr>
              <a:buFontTx/>
              <a:buChar char="-"/>
            </a:pPr>
            <a:r>
              <a:rPr lang="cs-CZ" sz="1500" dirty="0" smtClean="0">
                <a:latin typeface="Times New Roman" pitchFamily="18" charset="0"/>
                <a:cs typeface="Times New Roman" pitchFamily="18" charset="0"/>
              </a:rPr>
              <a:t>V </a:t>
            </a:r>
            <a:r>
              <a:rPr lang="cs-CZ" sz="1500" dirty="0">
                <a:latin typeface="Times New Roman" pitchFamily="18" charset="0"/>
                <a:cs typeface="Times New Roman" pitchFamily="18" charset="0"/>
              </a:rPr>
              <a:t>podzemí mravenci přes zimu </a:t>
            </a:r>
            <a:r>
              <a:rPr lang="cs-CZ" sz="1500" dirty="0" smtClean="0">
                <a:latin typeface="Times New Roman" pitchFamily="18" charset="0"/>
                <a:cs typeface="Times New Roman" pitchFamily="18" charset="0"/>
              </a:rPr>
              <a:t>spí.</a:t>
            </a:r>
          </a:p>
          <a:p>
            <a:pPr>
              <a:buFontTx/>
              <a:buChar char="-"/>
            </a:pPr>
            <a:r>
              <a:rPr lang="cs-CZ" sz="1500" dirty="0" smtClean="0">
                <a:latin typeface="Times New Roman" pitchFamily="18" charset="0"/>
                <a:cs typeface="Times New Roman" pitchFamily="18" charset="0"/>
              </a:rPr>
              <a:t>Mraveniště </a:t>
            </a:r>
            <a:r>
              <a:rPr lang="cs-CZ" sz="1500" dirty="0">
                <a:latin typeface="Times New Roman" pitchFamily="18" charset="0"/>
                <a:cs typeface="Times New Roman" pitchFamily="18" charset="0"/>
              </a:rPr>
              <a:t>jsou osidlována zhruba 40 let. </a:t>
            </a:r>
            <a:endParaRPr lang="cs-CZ" sz="1500" dirty="0" smtClean="0">
              <a:latin typeface="Times New Roman" pitchFamily="18" charset="0"/>
              <a:cs typeface="Times New Roman" pitchFamily="18" charset="0"/>
            </a:endParaRPr>
          </a:p>
          <a:p>
            <a:pPr>
              <a:buFontTx/>
              <a:buChar char="-"/>
            </a:pPr>
            <a:r>
              <a:rPr lang="cs-CZ" sz="1500" dirty="0" smtClean="0">
                <a:latin typeface="Times New Roman" pitchFamily="18" charset="0"/>
                <a:cs typeface="Times New Roman" pitchFamily="18" charset="0"/>
              </a:rPr>
              <a:t>Právem </a:t>
            </a:r>
            <a:r>
              <a:rPr lang="cs-CZ" sz="1500" dirty="0">
                <a:latin typeface="Times New Roman" pitchFamily="18" charset="0"/>
                <a:cs typeface="Times New Roman" pitchFamily="18" charset="0"/>
              </a:rPr>
              <a:t>jsou mravenci lesní označováni jako LESNÍ POLICIE. </a:t>
            </a:r>
            <a:endParaRPr lang="cs-CZ" sz="1500" dirty="0" smtClean="0">
              <a:latin typeface="Times New Roman" pitchFamily="18" charset="0"/>
              <a:cs typeface="Times New Roman" pitchFamily="18" charset="0"/>
            </a:endParaRPr>
          </a:p>
          <a:p>
            <a:pPr>
              <a:buFontTx/>
              <a:buChar char="-"/>
            </a:pPr>
            <a:r>
              <a:rPr lang="cs-CZ" sz="1500" dirty="0" smtClean="0">
                <a:latin typeface="Times New Roman" pitchFamily="18" charset="0"/>
                <a:cs typeface="Times New Roman" pitchFamily="18" charset="0"/>
              </a:rPr>
              <a:t>Mravenci </a:t>
            </a:r>
            <a:r>
              <a:rPr lang="cs-CZ" sz="1500" dirty="0">
                <a:latin typeface="Times New Roman" pitchFamily="18" charset="0"/>
                <a:cs typeface="Times New Roman" pitchFamily="18" charset="0"/>
              </a:rPr>
              <a:t>z jedné kolonie zahubí za sezonu až 5mil. kusů hmyzu</a:t>
            </a:r>
            <a:r>
              <a:rPr lang="cs-CZ" sz="1500" dirty="0" smtClean="0">
                <a:latin typeface="Times New Roman" pitchFamily="18" charset="0"/>
                <a:cs typeface="Times New Roman" pitchFamily="18" charset="0"/>
              </a:rPr>
              <a:t>.</a:t>
            </a:r>
          </a:p>
          <a:p>
            <a:pPr>
              <a:buFontTx/>
              <a:buChar char="-"/>
            </a:pPr>
            <a:r>
              <a:rPr lang="cs-CZ" sz="1500" dirty="0">
                <a:latin typeface="Times New Roman" pitchFamily="18" charset="0"/>
                <a:cs typeface="Times New Roman" pitchFamily="18" charset="0"/>
              </a:rPr>
              <a:t> Jsou slepí, Vypouštějí feromony a tykadla ke komunikaci, tím značí cestu pro ostatní mravence, některé druhy umí i plavat na vodě. </a:t>
            </a:r>
            <a:endParaRPr lang="cs-CZ" sz="1500" dirty="0" smtClean="0">
              <a:latin typeface="Times New Roman" pitchFamily="18" charset="0"/>
              <a:cs typeface="Times New Roman" pitchFamily="18" charset="0"/>
            </a:endParaRPr>
          </a:p>
          <a:p>
            <a:pPr>
              <a:buFontTx/>
              <a:buChar char="-"/>
            </a:pPr>
            <a:r>
              <a:rPr lang="cs-CZ" sz="1500" dirty="0" smtClean="0">
                <a:latin typeface="Times New Roman" pitchFamily="18" charset="0"/>
                <a:cs typeface="Times New Roman" pitchFamily="18" charset="0"/>
              </a:rPr>
              <a:t>Spirála </a:t>
            </a:r>
            <a:r>
              <a:rPr lang="cs-CZ" sz="1500" dirty="0">
                <a:latin typeface="Times New Roman" pitchFamily="18" charset="0"/>
                <a:cs typeface="Times New Roman" pitchFamily="18" charset="0"/>
              </a:rPr>
              <a:t>smrti jižní </a:t>
            </a:r>
            <a:r>
              <a:rPr lang="cs-CZ" sz="1500" dirty="0" err="1">
                <a:latin typeface="Times New Roman" pitchFamily="18" charset="0"/>
                <a:cs typeface="Times New Roman" pitchFamily="18" charset="0"/>
              </a:rPr>
              <a:t>amerikaChyba</a:t>
            </a:r>
            <a:r>
              <a:rPr lang="cs-CZ" sz="1500" dirty="0">
                <a:latin typeface="Times New Roman" pitchFamily="18" charset="0"/>
                <a:cs typeface="Times New Roman" pitchFamily="18" charset="0"/>
              </a:rPr>
              <a:t> – ze zoufalství se chytnou prvního mravence kterého ucítí, ten se chytne dalšího a vznikne kruh, ve kterém chodí mravenci stále dokolečka – 2 hodiny 365 m v obvodu</a:t>
            </a:r>
          </a:p>
          <a:p>
            <a:endParaRPr lang="cs-CZ"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051720" y="0"/>
            <a:ext cx="8229600" cy="836712"/>
          </a:xfrm>
        </p:spPr>
        <p:txBody>
          <a:bodyPr>
            <a:normAutofit fontScale="90000"/>
          </a:bodyPr>
          <a:lstStyle/>
          <a:p>
            <a:r>
              <a:rPr lang="cs-CZ" dirty="0" smtClean="0"/>
              <a:t/>
            </a:r>
            <a:br>
              <a:rPr lang="cs-CZ" dirty="0" smtClean="0"/>
            </a:br>
            <a:r>
              <a:rPr lang="cs-CZ" dirty="0" smtClean="0"/>
              <a:t>Liška obecná</a:t>
            </a:r>
            <a:br>
              <a:rPr lang="cs-CZ" dirty="0" smtClean="0"/>
            </a:br>
            <a:endParaRPr lang="cs-CZ" dirty="0"/>
          </a:p>
        </p:txBody>
      </p:sp>
      <p:pic>
        <p:nvPicPr>
          <p:cNvPr id="4" name="Zástupný symbol pro obsah 3" descr="IMG_20190624_215409.jpg"/>
          <p:cNvPicPr>
            <a:picLocks noGrp="1" noChangeAspect="1"/>
          </p:cNvPicPr>
          <p:nvPr>
            <p:ph idx="1"/>
          </p:nvPr>
        </p:nvPicPr>
        <p:blipFill>
          <a:blip r:embed="rId2" cstate="print"/>
          <a:srcRect b="5499"/>
          <a:stretch>
            <a:fillRect/>
          </a:stretch>
        </p:blipFill>
        <p:spPr>
          <a:xfrm>
            <a:off x="5364088" y="1196752"/>
            <a:ext cx="3394472" cy="4277072"/>
          </a:xfrm>
        </p:spPr>
      </p:pic>
      <p:sp>
        <p:nvSpPr>
          <p:cNvPr id="5" name="TextovéPole 4"/>
          <p:cNvSpPr txBox="1"/>
          <p:nvPr/>
        </p:nvSpPr>
        <p:spPr>
          <a:xfrm>
            <a:off x="251520" y="764704"/>
            <a:ext cx="4896544" cy="5016758"/>
          </a:xfrm>
          <a:prstGeom prst="rect">
            <a:avLst/>
          </a:prstGeom>
          <a:noFill/>
        </p:spPr>
        <p:txBody>
          <a:bodyPr wrap="square" rtlCol="0">
            <a:spAutoFit/>
          </a:bodyPr>
          <a:lstStyle/>
          <a:p>
            <a:pPr>
              <a:buFontTx/>
              <a:buChar char="-"/>
            </a:pPr>
            <a:r>
              <a:rPr lang="cs-CZ" sz="1600" dirty="0" smtClean="0">
                <a:latin typeface="Times New Roman" pitchFamily="18" charset="0"/>
                <a:cs typeface="Times New Roman" pitchFamily="18" charset="0"/>
              </a:rPr>
              <a:t>je </a:t>
            </a:r>
            <a:r>
              <a:rPr lang="cs-CZ" sz="1600" dirty="0">
                <a:latin typeface="Times New Roman" pitchFamily="18" charset="0"/>
                <a:cs typeface="Times New Roman" pitchFamily="18" charset="0"/>
              </a:rPr>
              <a:t>aktivní večer a v noci, kdy loví obratlovce do velikosti husy a zajíce, především však ty malé - hlodavce. Mimo to si pochutná i na lesních plodech. </a:t>
            </a:r>
            <a:endParaRPr lang="cs-CZ" sz="1600" dirty="0" smtClean="0">
              <a:latin typeface="Times New Roman" pitchFamily="18" charset="0"/>
              <a:cs typeface="Times New Roman" pitchFamily="18" charset="0"/>
            </a:endParaRPr>
          </a:p>
          <a:p>
            <a:pPr>
              <a:buFontTx/>
              <a:buChar char="-"/>
            </a:pPr>
            <a:r>
              <a:rPr lang="cs-CZ" sz="1600" dirty="0" smtClean="0">
                <a:latin typeface="Times New Roman" pitchFamily="18" charset="0"/>
                <a:cs typeface="Times New Roman" pitchFamily="18" charset="0"/>
              </a:rPr>
              <a:t>V </a:t>
            </a:r>
            <a:r>
              <a:rPr lang="cs-CZ" sz="1600" dirty="0">
                <a:latin typeface="Times New Roman" pitchFamily="18" charset="0"/>
                <a:cs typeface="Times New Roman" pitchFamily="18" charset="0"/>
              </a:rPr>
              <a:t>době, kdy má liška mláďata se její plachá a opatrná povaha mění v odvážnější. V tomto období dokáže napadnou i psa, který se objeví v blízkosti její nory. Málokteré zvíře totiž myslí tolik na svou bezpečnost. Obezřetnost při každém svém pohybu a důmyslné využívání okolního terénu dělá z lišek takřka neviditelné lovce. </a:t>
            </a:r>
            <a:endParaRPr lang="cs-CZ" sz="1600" dirty="0" smtClean="0">
              <a:latin typeface="Times New Roman" pitchFamily="18" charset="0"/>
              <a:cs typeface="Times New Roman" pitchFamily="18" charset="0"/>
            </a:endParaRPr>
          </a:p>
          <a:p>
            <a:pPr>
              <a:buFontTx/>
              <a:buChar char="-"/>
            </a:pPr>
            <a:r>
              <a:rPr lang="cs-CZ" sz="1600" dirty="0" smtClean="0">
                <a:latin typeface="Times New Roman" pitchFamily="18" charset="0"/>
                <a:cs typeface="Times New Roman" pitchFamily="18" charset="0"/>
              </a:rPr>
              <a:t>V </a:t>
            </a:r>
            <a:r>
              <a:rPr lang="cs-CZ" sz="1600" dirty="0">
                <a:latin typeface="Times New Roman" pitchFamily="18" charset="0"/>
                <a:cs typeface="Times New Roman" pitchFamily="18" charset="0"/>
              </a:rPr>
              <a:t>době od ledna do března probíhá liščí říje, tzv. kaňkování. Během ní se lišky projevují typickým voláním (tzv. skolí). Lišáci si své partnerky najdou podle charakteristického pachu kapek krve (myslivecky barvy), které samice zanechávají ve své stopní dráze. Vlastní akt páření probíhá uvnitř brlohu. </a:t>
            </a:r>
            <a:endParaRPr lang="cs-CZ" sz="1600" dirty="0" smtClean="0">
              <a:latin typeface="Times New Roman" pitchFamily="18" charset="0"/>
              <a:cs typeface="Times New Roman" pitchFamily="18" charset="0"/>
            </a:endParaRPr>
          </a:p>
          <a:p>
            <a:pPr>
              <a:buFontTx/>
              <a:buChar char="-"/>
            </a:pPr>
            <a:r>
              <a:rPr lang="cs-CZ" sz="1600" dirty="0" smtClean="0">
                <a:latin typeface="Times New Roman" pitchFamily="18" charset="0"/>
                <a:cs typeface="Times New Roman" pitchFamily="18" charset="0"/>
              </a:rPr>
              <a:t>Březost </a:t>
            </a:r>
            <a:r>
              <a:rPr lang="cs-CZ" sz="1600" dirty="0">
                <a:latin typeface="Times New Roman" pitchFamily="18" charset="0"/>
                <a:cs typeface="Times New Roman" pitchFamily="18" charset="0"/>
              </a:rPr>
              <a:t>lišky trvá 52–53 dní. Nově narozená liščata zůstávají 12–15 dnů slepá. Tělíčka mají porostlá šedou srstí, která stěžuje odhalení mláďat ostatními predátory.</a:t>
            </a:r>
          </a:p>
          <a:p>
            <a:endParaRPr lang="cs-CZ" sz="1600"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Prase divoké </a:t>
            </a:r>
            <a:endParaRPr lang="cs-CZ" dirty="0"/>
          </a:p>
        </p:txBody>
      </p:sp>
      <p:pic>
        <p:nvPicPr>
          <p:cNvPr id="4" name="Zástupný symbol pro obsah 3" descr="IMG_20190624_215415.jpg"/>
          <p:cNvPicPr>
            <a:picLocks noGrp="1" noChangeAspect="1"/>
          </p:cNvPicPr>
          <p:nvPr>
            <p:ph idx="1"/>
          </p:nvPr>
        </p:nvPicPr>
        <p:blipFill>
          <a:blip r:embed="rId2" cstate="print"/>
          <a:stretch>
            <a:fillRect/>
          </a:stretch>
        </p:blipFill>
        <p:spPr>
          <a:xfrm>
            <a:off x="5436096" y="1268760"/>
            <a:ext cx="3394472" cy="4525963"/>
          </a:xfrm>
        </p:spPr>
      </p:pic>
      <p:sp>
        <p:nvSpPr>
          <p:cNvPr id="5" name="TextovéPole 4"/>
          <p:cNvSpPr txBox="1"/>
          <p:nvPr/>
        </p:nvSpPr>
        <p:spPr>
          <a:xfrm>
            <a:off x="323528" y="1196752"/>
            <a:ext cx="4824536" cy="4770537"/>
          </a:xfrm>
          <a:prstGeom prst="rect">
            <a:avLst/>
          </a:prstGeom>
          <a:noFill/>
        </p:spPr>
        <p:txBody>
          <a:bodyPr wrap="square" rtlCol="0">
            <a:spAutoFit/>
          </a:bodyPr>
          <a:lstStyle/>
          <a:p>
            <a:pPr>
              <a:buFontTx/>
              <a:buChar char="-"/>
            </a:pPr>
            <a:r>
              <a:rPr lang="cs-CZ" sz="1600" dirty="0" smtClean="0">
                <a:latin typeface="Times New Roman" pitchFamily="18" charset="0"/>
                <a:cs typeface="Times New Roman" pitchFamily="18" charset="0"/>
              </a:rPr>
              <a:t>Jsem </a:t>
            </a:r>
            <a:r>
              <a:rPr lang="cs-CZ" sz="1600" dirty="0" smtClean="0">
                <a:latin typeface="Times New Roman" pitchFamily="18" charset="0"/>
                <a:cs typeface="Times New Roman" pitchFamily="18" charset="0"/>
              </a:rPr>
              <a:t>aktivní zejména v noci a přes den </a:t>
            </a:r>
            <a:r>
              <a:rPr lang="cs-CZ" sz="1600" dirty="0" smtClean="0">
                <a:latin typeface="Times New Roman" pitchFamily="18" charset="0"/>
                <a:cs typeface="Times New Roman" pitchFamily="18" charset="0"/>
              </a:rPr>
              <a:t>odpočívám.</a:t>
            </a:r>
          </a:p>
          <a:p>
            <a:pPr>
              <a:buFontTx/>
              <a:buChar char="-"/>
            </a:pPr>
            <a:r>
              <a:rPr lang="cs-CZ" sz="1600" dirty="0" smtClean="0">
                <a:latin typeface="Times New Roman" pitchFamily="18" charset="0"/>
                <a:cs typeface="Times New Roman" pitchFamily="18" charset="0"/>
              </a:rPr>
              <a:t> </a:t>
            </a:r>
            <a:r>
              <a:rPr lang="cs-CZ" sz="1600" dirty="0" smtClean="0">
                <a:latin typeface="Times New Roman" pitchFamily="18" charset="0"/>
                <a:cs typeface="Times New Roman" pitchFamily="18" charset="0"/>
              </a:rPr>
              <a:t>Žiji </a:t>
            </a:r>
            <a:r>
              <a:rPr lang="cs-CZ" sz="1600" dirty="0" smtClean="0">
                <a:latin typeface="Times New Roman" pitchFamily="18" charset="0"/>
                <a:cs typeface="Times New Roman" pitchFamily="18" charset="0"/>
              </a:rPr>
              <a:t>ponejvíce skrytě, ve skupinách, kde je nás kolem </a:t>
            </a:r>
            <a:r>
              <a:rPr lang="cs-CZ" sz="1600" dirty="0" smtClean="0">
                <a:latin typeface="Times New Roman" pitchFamily="18" charset="0"/>
                <a:cs typeface="Times New Roman" pitchFamily="18" charset="0"/>
              </a:rPr>
              <a:t>20</a:t>
            </a:r>
          </a:p>
          <a:p>
            <a:pPr>
              <a:buFontTx/>
              <a:buChar char="-"/>
            </a:pPr>
            <a:r>
              <a:rPr lang="cs-CZ" sz="1600" dirty="0" smtClean="0">
                <a:latin typeface="Times New Roman" pitchFamily="18" charset="0"/>
                <a:cs typeface="Times New Roman" pitchFamily="18" charset="0"/>
              </a:rPr>
              <a:t> </a:t>
            </a:r>
            <a:r>
              <a:rPr lang="cs-CZ" sz="1600" dirty="0" smtClean="0">
                <a:latin typeface="Times New Roman" pitchFamily="18" charset="0"/>
                <a:cs typeface="Times New Roman" pitchFamily="18" charset="0"/>
              </a:rPr>
              <a:t>Jsem dokonalý všežravec a můj jídelníček je velmi pestrý – tráva, hlízy</a:t>
            </a:r>
            <a:r>
              <a:rPr lang="cs-CZ" sz="1600" dirty="0" smtClean="0">
                <a:latin typeface="Times New Roman" pitchFamily="18" charset="0"/>
                <a:cs typeface="Times New Roman" pitchFamily="18" charset="0"/>
              </a:rPr>
              <a:t>, žaludy, </a:t>
            </a:r>
            <a:r>
              <a:rPr lang="cs-CZ" sz="1600" dirty="0" smtClean="0">
                <a:latin typeface="Times New Roman" pitchFamily="18" charset="0"/>
                <a:cs typeface="Times New Roman" pitchFamily="18" charset="0"/>
              </a:rPr>
              <a:t>ořechy, různé bobule, mršiny, kořeny, odpadky, hmyz, malí plazi. </a:t>
            </a:r>
            <a:endParaRPr lang="cs-CZ" sz="1600" dirty="0" smtClean="0">
              <a:latin typeface="Times New Roman" pitchFamily="18" charset="0"/>
              <a:cs typeface="Times New Roman" pitchFamily="18" charset="0"/>
            </a:endParaRPr>
          </a:p>
          <a:p>
            <a:pPr>
              <a:buFontTx/>
              <a:buChar char="-"/>
            </a:pPr>
            <a:r>
              <a:rPr lang="cs-CZ" sz="1600" dirty="0" smtClean="0">
                <a:latin typeface="Times New Roman" pitchFamily="18" charset="0"/>
                <a:cs typeface="Times New Roman" pitchFamily="18" charset="0"/>
              </a:rPr>
              <a:t>Na </a:t>
            </a:r>
            <a:r>
              <a:rPr lang="cs-CZ" sz="1600" dirty="0" smtClean="0">
                <a:latin typeface="Times New Roman" pitchFamily="18" charset="0"/>
                <a:cs typeface="Times New Roman" pitchFamily="18" charset="0"/>
              </a:rPr>
              <a:t>bocích hrudi má kňour tzv. štít. Je to velmi zesílená kůže o tloušťce až 6 cm, která nemá žádné záhyby.  </a:t>
            </a:r>
            <a:endParaRPr lang="cs-CZ" sz="1600" dirty="0" smtClean="0">
              <a:latin typeface="Times New Roman" pitchFamily="18" charset="0"/>
              <a:cs typeface="Times New Roman" pitchFamily="18" charset="0"/>
            </a:endParaRPr>
          </a:p>
          <a:p>
            <a:pPr>
              <a:buFontTx/>
              <a:buChar char="-"/>
            </a:pPr>
            <a:r>
              <a:rPr lang="cs-CZ" sz="1600" dirty="0" smtClean="0">
                <a:latin typeface="Times New Roman" pitchFamily="18" charset="0"/>
                <a:cs typeface="Times New Roman" pitchFamily="18" charset="0"/>
              </a:rPr>
              <a:t>Jsem </a:t>
            </a:r>
            <a:r>
              <a:rPr lang="cs-CZ" sz="1600" dirty="0" smtClean="0">
                <a:latin typeface="Times New Roman" pitchFamily="18" charset="0"/>
                <a:cs typeface="Times New Roman" pitchFamily="18" charset="0"/>
              </a:rPr>
              <a:t>jednoznačně nejinteligentnějším zvířetem v </a:t>
            </a:r>
            <a:r>
              <a:rPr lang="cs-CZ" sz="1600" dirty="0" smtClean="0">
                <a:latin typeface="Times New Roman" pitchFamily="18" charset="0"/>
                <a:cs typeface="Times New Roman" pitchFamily="18" charset="0"/>
              </a:rPr>
              <a:t>ČR.</a:t>
            </a:r>
          </a:p>
          <a:p>
            <a:pPr>
              <a:buFontTx/>
              <a:buChar char="-"/>
            </a:pPr>
            <a:r>
              <a:rPr lang="cs-CZ" sz="1600" dirty="0" smtClean="0">
                <a:latin typeface="Times New Roman" pitchFamily="18" charset="0"/>
                <a:cs typeface="Times New Roman" pitchFamily="18" charset="0"/>
              </a:rPr>
              <a:t>Mezi </a:t>
            </a:r>
            <a:r>
              <a:rPr lang="cs-CZ" sz="1600" dirty="0" smtClean="0">
                <a:latin typeface="Times New Roman" pitchFamily="18" charset="0"/>
                <a:cs typeface="Times New Roman" pitchFamily="18" charset="0"/>
              </a:rPr>
              <a:t>nápadné znaky patří čtyři výrazné trojhranné špičáky. Slouží hlavně jako účinná zbraň při soubojích a v obraně proti nepříteli. U samců dorůstají obvykle 20 </a:t>
            </a:r>
            <a:r>
              <a:rPr lang="cs-CZ" sz="1600" dirty="0" smtClean="0">
                <a:latin typeface="Times New Roman" pitchFamily="18" charset="0"/>
                <a:cs typeface="Times New Roman" pitchFamily="18" charset="0"/>
              </a:rPr>
              <a:t>cm</a:t>
            </a:r>
          </a:p>
          <a:p>
            <a:pPr>
              <a:buFontTx/>
              <a:buChar char="-"/>
            </a:pPr>
            <a:r>
              <a:rPr lang="cs-CZ" sz="1600" dirty="0" smtClean="0">
                <a:latin typeface="Times New Roman" pitchFamily="18" charset="0"/>
                <a:cs typeface="Times New Roman" pitchFamily="18" charset="0"/>
              </a:rPr>
              <a:t>Divoká </a:t>
            </a:r>
            <a:r>
              <a:rPr lang="cs-CZ" sz="1600" dirty="0" smtClean="0">
                <a:latin typeface="Times New Roman" pitchFamily="18" charset="0"/>
                <a:cs typeface="Times New Roman" pitchFamily="18" charset="0"/>
              </a:rPr>
              <a:t>prasata si libují v dotyku s ostatními jedinci. Spí spolu, třou se o sebe a vzájemně se čistí. Často leží poskládána jedno přes druhé. </a:t>
            </a:r>
            <a:endParaRPr lang="cs-CZ" sz="1600" dirty="0" smtClean="0">
              <a:latin typeface="Times New Roman" pitchFamily="18" charset="0"/>
              <a:cs typeface="Times New Roman" pitchFamily="18" charset="0"/>
            </a:endParaRPr>
          </a:p>
          <a:p>
            <a:pPr>
              <a:buFontTx/>
              <a:buChar char="-"/>
            </a:pPr>
            <a:r>
              <a:rPr lang="cs-CZ" sz="1600" dirty="0" smtClean="0">
                <a:latin typeface="Times New Roman" pitchFamily="18" charset="0"/>
                <a:cs typeface="Times New Roman" pitchFamily="18" charset="0"/>
              </a:rPr>
              <a:t>Prase </a:t>
            </a:r>
            <a:r>
              <a:rPr lang="cs-CZ" sz="1600" dirty="0" smtClean="0">
                <a:latin typeface="Times New Roman" pitchFamily="18" charset="0"/>
                <a:cs typeface="Times New Roman" pitchFamily="18" charset="0"/>
              </a:rPr>
              <a:t>divoké dokáže běžet rychlostí až 48 km v hodině, i když jen pár set metrů. </a:t>
            </a:r>
            <a:endParaRPr lang="cs-CZ" sz="1600" dirty="0" smtClean="0">
              <a:latin typeface="Times New Roman" pitchFamily="18" charset="0"/>
              <a:cs typeface="Times New Roman" pitchFamily="18" charset="0"/>
            </a:endParaRPr>
          </a:p>
          <a:p>
            <a:pPr>
              <a:buFontTx/>
              <a:buChar char="-"/>
            </a:pPr>
            <a:r>
              <a:rPr lang="cs-CZ" sz="1600" dirty="0" smtClean="0">
                <a:latin typeface="Times New Roman" pitchFamily="18" charset="0"/>
                <a:cs typeface="Times New Roman" pitchFamily="18" charset="0"/>
              </a:rPr>
              <a:t>Patřím </a:t>
            </a:r>
            <a:r>
              <a:rPr lang="cs-CZ" sz="1600" dirty="0" smtClean="0">
                <a:latin typeface="Times New Roman" pitchFamily="18" charset="0"/>
                <a:cs typeface="Times New Roman" pitchFamily="18" charset="0"/>
              </a:rPr>
              <a:t>do černé zvěře a jsem loven celoročně</a:t>
            </a:r>
            <a:endParaRPr lang="cs-CZ" sz="1600"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Jezevec lesní</a:t>
            </a:r>
            <a:endParaRPr lang="cs-CZ" dirty="0"/>
          </a:p>
        </p:txBody>
      </p:sp>
      <p:pic>
        <p:nvPicPr>
          <p:cNvPr id="4" name="Zástupný symbol pro obsah 3" descr="IMG_20190624_215401.jpg"/>
          <p:cNvPicPr>
            <a:picLocks noGrp="1" noChangeAspect="1"/>
          </p:cNvPicPr>
          <p:nvPr>
            <p:ph idx="1"/>
          </p:nvPr>
        </p:nvPicPr>
        <p:blipFill>
          <a:blip r:embed="rId2" cstate="print"/>
          <a:srcRect b="1358"/>
          <a:stretch>
            <a:fillRect/>
          </a:stretch>
        </p:blipFill>
        <p:spPr>
          <a:xfrm>
            <a:off x="5364088" y="1124744"/>
            <a:ext cx="3394472" cy="4464496"/>
          </a:xfrm>
        </p:spPr>
      </p:pic>
      <p:sp>
        <p:nvSpPr>
          <p:cNvPr id="5" name="TextovéPole 4"/>
          <p:cNvSpPr txBox="1"/>
          <p:nvPr/>
        </p:nvSpPr>
        <p:spPr>
          <a:xfrm>
            <a:off x="755576" y="1484784"/>
            <a:ext cx="4104456" cy="5016758"/>
          </a:xfrm>
          <a:prstGeom prst="rect">
            <a:avLst/>
          </a:prstGeom>
          <a:noFill/>
        </p:spPr>
        <p:txBody>
          <a:bodyPr wrap="square" rtlCol="0">
            <a:spAutoFit/>
          </a:bodyPr>
          <a:lstStyle/>
          <a:p>
            <a:pPr lvl="0">
              <a:buFontTx/>
              <a:buChar char="-"/>
            </a:pPr>
            <a:r>
              <a:rPr lang="cs-CZ" sz="1600" dirty="0" smtClean="0">
                <a:latin typeface="Times New Roman" pitchFamily="18" charset="0"/>
                <a:cs typeface="Times New Roman" pitchFamily="18" charset="0"/>
              </a:rPr>
              <a:t>Mistr </a:t>
            </a:r>
            <a:r>
              <a:rPr lang="cs-CZ" sz="1600" dirty="0" smtClean="0">
                <a:latin typeface="Times New Roman" pitchFamily="18" charset="0"/>
                <a:cs typeface="Times New Roman" pitchFamily="18" charset="0"/>
              </a:rPr>
              <a:t>tajných </a:t>
            </a:r>
            <a:r>
              <a:rPr lang="cs-CZ" sz="1600" dirty="0" smtClean="0">
                <a:latin typeface="Times New Roman" pitchFamily="18" charset="0"/>
                <a:cs typeface="Times New Roman" pitchFamily="18" charset="0"/>
              </a:rPr>
              <a:t>chodeb</a:t>
            </a:r>
          </a:p>
          <a:p>
            <a:pPr lvl="0">
              <a:buFontTx/>
              <a:buChar char="-"/>
            </a:pPr>
            <a:r>
              <a:rPr lang="cs-CZ" sz="1600" dirty="0" smtClean="0">
                <a:latin typeface="Times New Roman" pitchFamily="18" charset="0"/>
                <a:cs typeface="Times New Roman" pitchFamily="18" charset="0"/>
              </a:rPr>
              <a:t> Milovník žížal, </a:t>
            </a:r>
            <a:r>
              <a:rPr lang="cs-CZ" sz="1600" dirty="0" smtClean="0">
                <a:latin typeface="Times New Roman" pitchFamily="18" charset="0"/>
                <a:cs typeface="Times New Roman" pitchFamily="18" charset="0"/>
              </a:rPr>
              <a:t>které dokáže lovit i dvě </a:t>
            </a:r>
            <a:r>
              <a:rPr lang="cs-CZ" sz="1600" dirty="0" smtClean="0">
                <a:latin typeface="Times New Roman" pitchFamily="18" charset="0"/>
                <a:cs typeface="Times New Roman" pitchFamily="18" charset="0"/>
              </a:rPr>
              <a:t>hodiny, dále si smlsne na r plžích, hmyzu, ptačích mláďatech a různých plodech.  Loví </a:t>
            </a:r>
            <a:r>
              <a:rPr lang="cs-CZ" sz="1600" dirty="0" smtClean="0">
                <a:latin typeface="Times New Roman" pitchFamily="18" charset="0"/>
                <a:cs typeface="Times New Roman" pitchFamily="18" charset="0"/>
              </a:rPr>
              <a:t>také </a:t>
            </a:r>
            <a:r>
              <a:rPr lang="cs-CZ" sz="1600" dirty="0" smtClean="0">
                <a:latin typeface="Times New Roman" pitchFamily="18" charset="0"/>
                <a:cs typeface="Times New Roman" pitchFamily="18" charset="0"/>
              </a:rPr>
              <a:t>ropuchy</a:t>
            </a:r>
          </a:p>
          <a:p>
            <a:pPr lvl="0">
              <a:buFontTx/>
              <a:buChar char="-"/>
            </a:pPr>
            <a:r>
              <a:rPr lang="cs-CZ" sz="1600" dirty="0" smtClean="0">
                <a:latin typeface="Times New Roman" pitchFamily="18" charset="0"/>
                <a:cs typeface="Times New Roman" pitchFamily="18" charset="0"/>
              </a:rPr>
              <a:t>Je </a:t>
            </a:r>
            <a:r>
              <a:rPr lang="cs-CZ" sz="1600" dirty="0" smtClean="0">
                <a:latin typeface="Times New Roman" pitchFamily="18" charset="0"/>
                <a:cs typeface="Times New Roman" pitchFamily="18" charset="0"/>
              </a:rPr>
              <a:t>úzkostlivě čistotný. V okolí brlohu nenechává zbytky potravy a k vylučovaní má ve svém zhruba 300 hektarovém teritoriu přesně vymezena místa, páření se nazývá chrutí, ulehá k zimnímu spánku, </a:t>
            </a:r>
            <a:endParaRPr lang="cs-CZ" sz="1600" dirty="0" smtClean="0">
              <a:latin typeface="Times New Roman" pitchFamily="18" charset="0"/>
              <a:cs typeface="Times New Roman" pitchFamily="18" charset="0"/>
            </a:endParaRPr>
          </a:p>
          <a:p>
            <a:pPr lvl="0">
              <a:buFontTx/>
              <a:buChar char="-"/>
            </a:pPr>
            <a:r>
              <a:rPr lang="cs-CZ" sz="1600" dirty="0" smtClean="0">
                <a:latin typeface="Times New Roman" pitchFamily="18" charset="0"/>
                <a:cs typeface="Times New Roman" pitchFamily="18" charset="0"/>
              </a:rPr>
              <a:t>Jejich </a:t>
            </a:r>
            <a:r>
              <a:rPr lang="cs-CZ" sz="1600" dirty="0" smtClean="0">
                <a:latin typeface="Times New Roman" pitchFamily="18" charset="0"/>
                <a:cs typeface="Times New Roman" pitchFamily="18" charset="0"/>
              </a:rPr>
              <a:t>doupata, lidově zvaná hrady, jsou pověstná svou rozlehlostí. Chodby o průměru až čtvrt metru v nich sahají do hloubky pěti metrů a v několika patrech nad sebou se kříží. </a:t>
            </a:r>
            <a:endParaRPr lang="cs-CZ" sz="1600" dirty="0" smtClean="0">
              <a:latin typeface="Times New Roman" pitchFamily="18" charset="0"/>
              <a:cs typeface="Times New Roman" pitchFamily="18" charset="0"/>
            </a:endParaRPr>
          </a:p>
          <a:p>
            <a:pPr lvl="0">
              <a:buFontTx/>
              <a:buChar char="-"/>
            </a:pPr>
            <a:r>
              <a:rPr lang="cs-CZ" sz="1600" dirty="0" smtClean="0">
                <a:latin typeface="Times New Roman" pitchFamily="18" charset="0"/>
                <a:cs typeface="Times New Roman" pitchFamily="18" charset="0"/>
              </a:rPr>
              <a:t>Nory </a:t>
            </a:r>
            <a:r>
              <a:rPr lang="cs-CZ" sz="1600" dirty="0" smtClean="0">
                <a:latin typeface="Times New Roman" pitchFamily="18" charset="0"/>
                <a:cs typeface="Times New Roman" pitchFamily="18" charset="0"/>
              </a:rPr>
              <a:t>udržují jezevci v čistotě a obzvlášť pečují o pelech, jehož výstelku pravidelně vyměňují a větrají na povrchu. Stranou brlohů mají záchody, což jsou mělké jamky, které zároveň slouží jako pachové značky. </a:t>
            </a:r>
          </a:p>
          <a:p>
            <a:endParaRPr lang="cs-CZ" sz="1600" dirty="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TotalTime>
  <Words>573</Words>
  <Application>Microsoft Office PowerPoint</Application>
  <PresentationFormat>Předvádění na obrazovce (4:3)</PresentationFormat>
  <Paragraphs>68</Paragraphs>
  <Slides>10</Slides>
  <Notes>0</Notes>
  <HiddenSlides>0</HiddenSlides>
  <MMClips>0</MMClips>
  <ScaleCrop>false</ScaleCrop>
  <HeadingPairs>
    <vt:vector size="4" baseType="variant">
      <vt:variant>
        <vt:lpstr>Motiv</vt:lpstr>
      </vt:variant>
      <vt:variant>
        <vt:i4>1</vt:i4>
      </vt:variant>
      <vt:variant>
        <vt:lpstr>Nadpisy snímků</vt:lpstr>
      </vt:variant>
      <vt:variant>
        <vt:i4>10</vt:i4>
      </vt:variant>
    </vt:vector>
  </HeadingPairs>
  <TitlesOfParts>
    <vt:vector size="11" baseType="lpstr">
      <vt:lpstr>Motiv sady Office</vt:lpstr>
      <vt:lpstr>Poznej svůj les – obyvatelé lesa</vt:lpstr>
      <vt:lpstr>Veverka obecná</vt:lpstr>
      <vt:lpstr>Datel černý</vt:lpstr>
      <vt:lpstr>Jelen lesní</vt:lpstr>
      <vt:lpstr>Medvěd hnědý</vt:lpstr>
      <vt:lpstr>Mravenec lesní</vt:lpstr>
      <vt:lpstr> Liška obecná </vt:lpstr>
      <vt:lpstr>Prase divoké </vt:lpstr>
      <vt:lpstr>Jezevec lesní</vt:lpstr>
      <vt:lpstr>Nyní se rozdělte do čtveřic a doveďte svá zvířátka do domečku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Uživatel</dc:creator>
  <cp:lastModifiedBy>Uživatel</cp:lastModifiedBy>
  <cp:revision>8</cp:revision>
  <dcterms:created xsi:type="dcterms:W3CDTF">2019-06-25T20:18:21Z</dcterms:created>
  <dcterms:modified xsi:type="dcterms:W3CDTF">2019-06-26T20:23:25Z</dcterms:modified>
</cp:coreProperties>
</file>